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Montserrat"/>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893881a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893881a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893881a6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893881a6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893881a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893881a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893881a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893881a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11b2bc5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11b2bc5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893881a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893881a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11b2bc5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11b2bc5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11b2bc5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11b2bc5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11b2bc5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11b2bc5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11b2bc5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11b2bc5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9adc58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9adc58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11b2bc5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11b2bc5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11b2bc5d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11b2bc5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23e872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23e872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23e8726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23e8726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11b2bc5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11b2bc5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1b43283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1b43283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1b43283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1b43283f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1b43283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1b43283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1b43283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1b43283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1b43283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1b43283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ea7c099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ea7c099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1b43283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1b43283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1b43283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1b43283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1b43283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1b43283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1b43283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1b43283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11b2bc5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11b2bc5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1daeeff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1daeeff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11b2bc5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11b2bc5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1da71bb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1da71bb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11b2bc5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11b2bc5d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1da71bb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1da71bb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ea7c099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ea7c099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1da71bb9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1da71bb9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11b2bc5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11b2bc5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11b2bc5d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11b2bc5d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893881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893881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ea7c099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ea7c099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16d2a12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16d2a12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893881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893881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93881a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93881a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893881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893881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github.com/htmw/2024S-Code-Avengers/wik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Book Buddy</a:t>
            </a:r>
            <a:br>
              <a:rPr lang="en"/>
            </a:br>
            <a:r>
              <a:rPr lang="en" sz="1466"/>
              <a:t>Sprint 2 Update</a:t>
            </a:r>
            <a:endParaRPr sz="1466"/>
          </a:p>
          <a:p>
            <a:pPr indent="0" lvl="0" marL="0" rtl="0" algn="l">
              <a:spcBef>
                <a:spcPts val="0"/>
              </a:spcBef>
              <a:spcAft>
                <a:spcPts val="0"/>
              </a:spcAft>
              <a:buNone/>
            </a:pPr>
            <a:r>
              <a:t/>
            </a:r>
            <a:endParaRPr sz="1466"/>
          </a:p>
          <a:p>
            <a:pPr indent="0" lvl="0" marL="0" rtl="0" algn="l">
              <a:spcBef>
                <a:spcPts val="0"/>
              </a:spcBef>
              <a:spcAft>
                <a:spcPts val="0"/>
              </a:spcAft>
              <a:buNone/>
            </a:pPr>
            <a:r>
              <a:rPr lang="en" sz="2433"/>
              <a:t>Team 5 - Code Avengers</a:t>
            </a:r>
            <a:endParaRPr sz="2433"/>
          </a:p>
        </p:txBody>
      </p:sp>
      <p:sp>
        <p:nvSpPr>
          <p:cNvPr id="135" name="Google Shape;135;p13"/>
          <p:cNvSpPr txBox="1"/>
          <p:nvPr>
            <p:ph idx="1" type="subTitle"/>
          </p:nvPr>
        </p:nvSpPr>
        <p:spPr>
          <a:xfrm>
            <a:off x="4535775" y="3924925"/>
            <a:ext cx="401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Pace University Capstone Project - </a:t>
            </a:r>
            <a:r>
              <a:rPr lang="en"/>
              <a:t>Spring</a:t>
            </a:r>
            <a:r>
              <a:rPr lang="en"/>
              <a: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2"/>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pic>
        <p:nvPicPr>
          <p:cNvPr id="221" name="Google Shape;221;p25"/>
          <p:cNvPicPr preferRelativeResize="0"/>
          <p:nvPr/>
        </p:nvPicPr>
        <p:blipFill>
          <a:blip r:embed="rId3">
            <a:alphaModFix/>
          </a:blip>
          <a:stretch>
            <a:fillRect/>
          </a:stretch>
        </p:blipFill>
        <p:spPr>
          <a:xfrm>
            <a:off x="2649700" y="1161475"/>
            <a:ext cx="4334497" cy="3530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Minimum Viable Product</a:t>
            </a:r>
            <a:endParaRPr/>
          </a:p>
        </p:txBody>
      </p:sp>
      <p:sp>
        <p:nvSpPr>
          <p:cNvPr id="227" name="Google Shape;227;p26"/>
          <p:cNvSpPr txBox="1"/>
          <p:nvPr>
            <p:ph idx="1" type="body"/>
          </p:nvPr>
        </p:nvSpPr>
        <p:spPr>
          <a:xfrm>
            <a:off x="1297500" y="1567550"/>
            <a:ext cx="3972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MVP will consist of the following functionalities:</a:t>
            </a:r>
            <a:endParaRPr/>
          </a:p>
          <a:p>
            <a:pPr indent="0" lvl="0" marL="0" rtl="0" algn="l">
              <a:spcBef>
                <a:spcPts val="1200"/>
              </a:spcBef>
              <a:spcAft>
                <a:spcPts val="0"/>
              </a:spcAft>
              <a:buNone/>
            </a:pPr>
            <a:r>
              <a:rPr lang="en"/>
              <a:t>	Registration/Login</a:t>
            </a:r>
            <a:endParaRPr/>
          </a:p>
          <a:p>
            <a:pPr indent="0" lvl="0" marL="0" rtl="0" algn="l">
              <a:spcBef>
                <a:spcPts val="1200"/>
              </a:spcBef>
              <a:spcAft>
                <a:spcPts val="0"/>
              </a:spcAft>
              <a:buNone/>
            </a:pPr>
            <a:r>
              <a:rPr lang="en"/>
              <a:t>	Book Recommendations</a:t>
            </a:r>
            <a:endParaRPr/>
          </a:p>
          <a:p>
            <a:pPr indent="0" lvl="0" marL="0" rtl="0" algn="l">
              <a:spcBef>
                <a:spcPts val="1200"/>
              </a:spcBef>
              <a:spcAft>
                <a:spcPts val="0"/>
              </a:spcAft>
              <a:buNone/>
            </a:pPr>
            <a:r>
              <a:rPr lang="en"/>
              <a:t>	Book Collections for User</a:t>
            </a:r>
            <a:endParaRPr/>
          </a:p>
          <a:p>
            <a:pPr indent="0" lvl="0" marL="0" rtl="0" algn="l">
              <a:spcBef>
                <a:spcPts val="1200"/>
              </a:spcBef>
              <a:spcAft>
                <a:spcPts val="1200"/>
              </a:spcAft>
              <a:buNone/>
            </a:pPr>
            <a:r>
              <a:rPr lang="en"/>
              <a:t>	Marketplace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40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 End Technologies</a:t>
            </a:r>
            <a:endParaRPr/>
          </a:p>
        </p:txBody>
      </p:sp>
      <p:pic>
        <p:nvPicPr>
          <p:cNvPr id="233" name="Google Shape;233;p27"/>
          <p:cNvPicPr preferRelativeResize="0"/>
          <p:nvPr/>
        </p:nvPicPr>
        <p:blipFill>
          <a:blip r:embed="rId3">
            <a:alphaModFix/>
          </a:blip>
          <a:stretch>
            <a:fillRect/>
          </a:stretch>
        </p:blipFill>
        <p:spPr>
          <a:xfrm>
            <a:off x="1297500" y="3009275"/>
            <a:ext cx="1219200" cy="1219200"/>
          </a:xfrm>
          <a:prstGeom prst="rect">
            <a:avLst/>
          </a:prstGeom>
          <a:noFill/>
          <a:ln>
            <a:noFill/>
          </a:ln>
        </p:spPr>
      </p:pic>
      <p:pic>
        <p:nvPicPr>
          <p:cNvPr id="234" name="Google Shape;234;p27"/>
          <p:cNvPicPr preferRelativeResize="0"/>
          <p:nvPr/>
        </p:nvPicPr>
        <p:blipFill>
          <a:blip r:embed="rId4">
            <a:alphaModFix/>
          </a:blip>
          <a:stretch>
            <a:fillRect/>
          </a:stretch>
        </p:blipFill>
        <p:spPr>
          <a:xfrm>
            <a:off x="2691900" y="1555550"/>
            <a:ext cx="1219200" cy="1219200"/>
          </a:xfrm>
          <a:prstGeom prst="rect">
            <a:avLst/>
          </a:prstGeom>
          <a:noFill/>
          <a:ln>
            <a:noFill/>
          </a:ln>
        </p:spPr>
      </p:pic>
      <p:pic>
        <p:nvPicPr>
          <p:cNvPr id="235" name="Google Shape;235;p27"/>
          <p:cNvPicPr preferRelativeResize="0"/>
          <p:nvPr/>
        </p:nvPicPr>
        <p:blipFill>
          <a:blip r:embed="rId5">
            <a:alphaModFix/>
          </a:blip>
          <a:stretch>
            <a:fillRect/>
          </a:stretch>
        </p:blipFill>
        <p:spPr>
          <a:xfrm>
            <a:off x="1297500" y="1555550"/>
            <a:ext cx="1219200" cy="1219200"/>
          </a:xfrm>
          <a:prstGeom prst="rect">
            <a:avLst/>
          </a:prstGeom>
          <a:noFill/>
          <a:ln>
            <a:noFill/>
          </a:ln>
        </p:spPr>
      </p:pic>
      <p:pic>
        <p:nvPicPr>
          <p:cNvPr id="236" name="Google Shape;236;p27"/>
          <p:cNvPicPr preferRelativeResize="0"/>
          <p:nvPr/>
        </p:nvPicPr>
        <p:blipFill>
          <a:blip r:embed="rId6">
            <a:alphaModFix/>
          </a:blip>
          <a:stretch>
            <a:fillRect/>
          </a:stretch>
        </p:blipFill>
        <p:spPr>
          <a:xfrm>
            <a:off x="2805150" y="3122513"/>
            <a:ext cx="992700" cy="992700"/>
          </a:xfrm>
          <a:prstGeom prst="rect">
            <a:avLst/>
          </a:prstGeom>
          <a:noFill/>
          <a:ln>
            <a:noFill/>
          </a:ln>
        </p:spPr>
      </p:pic>
      <p:sp>
        <p:nvSpPr>
          <p:cNvPr id="237" name="Google Shape;237;p27"/>
          <p:cNvSpPr txBox="1"/>
          <p:nvPr/>
        </p:nvSpPr>
        <p:spPr>
          <a:xfrm>
            <a:off x="4541450" y="1779000"/>
            <a:ext cx="33894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will be using the React JS library to create our UI along with some HTML and CSS as well.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For our login/registration we will be using Google Firebase. They allow you to interact with it through an API </a:t>
            </a:r>
            <a:endParaRPr sz="1300">
              <a:solidFill>
                <a:schemeClr val="lt1"/>
              </a:solidFill>
              <a:latin typeface="Lato"/>
              <a:ea typeface="Lato"/>
              <a:cs typeface="Lato"/>
              <a:sym typeface="Lato"/>
            </a:endParaRPr>
          </a:p>
        </p:txBody>
      </p:sp>
      <p:sp>
        <p:nvSpPr>
          <p:cNvPr id="238" name="Google Shape;238;p27"/>
          <p:cNvSpPr/>
          <p:nvPr/>
        </p:nvSpPr>
        <p:spPr>
          <a:xfrm>
            <a:off x="8614650" y="1560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End </a:t>
            </a:r>
            <a:r>
              <a:rPr lang="en"/>
              <a:t>Technologies</a:t>
            </a:r>
            <a:endParaRPr/>
          </a:p>
        </p:txBody>
      </p:sp>
      <p:pic>
        <p:nvPicPr>
          <p:cNvPr id="244" name="Google Shape;244;p28"/>
          <p:cNvPicPr preferRelativeResize="0"/>
          <p:nvPr/>
        </p:nvPicPr>
        <p:blipFill>
          <a:blip r:embed="rId3">
            <a:alphaModFix/>
          </a:blip>
          <a:stretch>
            <a:fillRect/>
          </a:stretch>
        </p:blipFill>
        <p:spPr>
          <a:xfrm>
            <a:off x="1297500" y="1674475"/>
            <a:ext cx="1219200" cy="1219200"/>
          </a:xfrm>
          <a:prstGeom prst="rect">
            <a:avLst/>
          </a:prstGeom>
          <a:noFill/>
          <a:ln>
            <a:noFill/>
          </a:ln>
        </p:spPr>
      </p:pic>
      <p:pic>
        <p:nvPicPr>
          <p:cNvPr id="245" name="Google Shape;245;p28"/>
          <p:cNvPicPr preferRelativeResize="0"/>
          <p:nvPr/>
        </p:nvPicPr>
        <p:blipFill>
          <a:blip r:embed="rId4">
            <a:alphaModFix/>
          </a:blip>
          <a:stretch>
            <a:fillRect/>
          </a:stretch>
        </p:blipFill>
        <p:spPr>
          <a:xfrm>
            <a:off x="1297500" y="3066225"/>
            <a:ext cx="1219200" cy="1219200"/>
          </a:xfrm>
          <a:prstGeom prst="rect">
            <a:avLst/>
          </a:prstGeom>
          <a:noFill/>
          <a:ln>
            <a:noFill/>
          </a:ln>
        </p:spPr>
      </p:pic>
      <p:pic>
        <p:nvPicPr>
          <p:cNvPr id="246" name="Google Shape;246;p28"/>
          <p:cNvPicPr preferRelativeResize="0"/>
          <p:nvPr/>
        </p:nvPicPr>
        <p:blipFill>
          <a:blip r:embed="rId5">
            <a:alphaModFix/>
          </a:blip>
          <a:stretch>
            <a:fillRect/>
          </a:stretch>
        </p:blipFill>
        <p:spPr>
          <a:xfrm>
            <a:off x="2800400" y="1674475"/>
            <a:ext cx="1219200" cy="1219200"/>
          </a:xfrm>
          <a:prstGeom prst="rect">
            <a:avLst/>
          </a:prstGeom>
          <a:noFill/>
          <a:ln>
            <a:noFill/>
          </a:ln>
        </p:spPr>
      </p:pic>
      <p:pic>
        <p:nvPicPr>
          <p:cNvPr id="247" name="Google Shape;247;p28"/>
          <p:cNvPicPr preferRelativeResize="0"/>
          <p:nvPr/>
        </p:nvPicPr>
        <p:blipFill>
          <a:blip r:embed="rId6">
            <a:alphaModFix/>
          </a:blip>
          <a:stretch>
            <a:fillRect/>
          </a:stretch>
        </p:blipFill>
        <p:spPr>
          <a:xfrm>
            <a:off x="2913650" y="3241450"/>
            <a:ext cx="992700" cy="992700"/>
          </a:xfrm>
          <a:prstGeom prst="rect">
            <a:avLst/>
          </a:prstGeom>
          <a:noFill/>
          <a:ln>
            <a:noFill/>
          </a:ln>
        </p:spPr>
      </p:pic>
      <p:sp>
        <p:nvSpPr>
          <p:cNvPr id="248" name="Google Shape;248;p28"/>
          <p:cNvSpPr txBox="1"/>
          <p:nvPr/>
        </p:nvSpPr>
        <p:spPr>
          <a:xfrm>
            <a:off x="4638075" y="1674475"/>
            <a:ext cx="3486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using PyTorch for our ML Algorithm</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will create an API for the algorithm using Python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backend will be </a:t>
            </a:r>
            <a:r>
              <a:rPr lang="en" sz="1300">
                <a:solidFill>
                  <a:schemeClr val="lt1"/>
                </a:solidFill>
                <a:latin typeface="Lato"/>
                <a:ea typeface="Lato"/>
                <a:cs typeface="Lato"/>
                <a:sym typeface="Lato"/>
              </a:rPr>
              <a:t>written</a:t>
            </a:r>
            <a:r>
              <a:rPr lang="en" sz="1300">
                <a:solidFill>
                  <a:schemeClr val="lt1"/>
                </a:solidFill>
                <a:latin typeface="Lato"/>
                <a:ea typeface="Lato"/>
                <a:cs typeface="Lato"/>
                <a:sym typeface="Lato"/>
              </a:rPr>
              <a:t> in Java using the Spring Framework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Our Database will be Postgres</a:t>
            </a:r>
            <a:endParaRPr sz="1300">
              <a:solidFill>
                <a:schemeClr val="lt1"/>
              </a:solidFill>
              <a:latin typeface="Lato"/>
              <a:ea typeface="Lato"/>
              <a:cs typeface="Lato"/>
              <a:sym typeface="Lato"/>
            </a:endParaRPr>
          </a:p>
        </p:txBody>
      </p:sp>
      <p:sp>
        <p:nvSpPr>
          <p:cNvPr id="249" name="Google Shape;249;p28"/>
          <p:cNvSpPr/>
          <p:nvPr/>
        </p:nvSpPr>
        <p:spPr>
          <a:xfrm>
            <a:off x="8592350" y="1635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234250" y="114725"/>
            <a:ext cx="7038900" cy="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Algorithm</a:t>
            </a:r>
            <a:endParaRPr/>
          </a:p>
        </p:txBody>
      </p:sp>
      <p:sp>
        <p:nvSpPr>
          <p:cNvPr id="255" name="Google Shape;255;p29"/>
          <p:cNvSpPr txBox="1"/>
          <p:nvPr>
            <p:ph idx="1" type="body"/>
          </p:nvPr>
        </p:nvSpPr>
        <p:spPr>
          <a:xfrm>
            <a:off x="1367625" y="1107500"/>
            <a:ext cx="7514400" cy="3768900"/>
          </a:xfrm>
          <a:prstGeom prst="rect">
            <a:avLst/>
          </a:prstGeom>
        </p:spPr>
        <p:txBody>
          <a:bodyPr anchorCtr="0" anchor="t" bIns="91425" lIns="91425" spcFirstLastPara="1" rIns="91425" wrap="square" tIns="91425">
            <a:normAutofit fontScale="70000" lnSpcReduction="20000"/>
          </a:bodyPr>
          <a:lstStyle/>
          <a:p>
            <a:pPr indent="-172085" lvl="0" marL="171450" rtl="0" algn="l">
              <a:lnSpc>
                <a:spcPct val="150000"/>
              </a:lnSpc>
              <a:spcBef>
                <a:spcPts val="0"/>
              </a:spcBef>
              <a:spcAft>
                <a:spcPts val="0"/>
              </a:spcAft>
              <a:buSzPct val="100000"/>
              <a:buAutoNum type="arabicPeriod"/>
            </a:pPr>
            <a:r>
              <a:rPr lang="en"/>
              <a:t>Feature Vector Construction:</a:t>
            </a:r>
            <a:endParaRPr/>
          </a:p>
          <a:p>
            <a:pPr indent="-286385" lvl="0" marL="457200" rtl="0" algn="l">
              <a:lnSpc>
                <a:spcPct val="150000"/>
              </a:lnSpc>
              <a:spcBef>
                <a:spcPts val="0"/>
              </a:spcBef>
              <a:spcAft>
                <a:spcPts val="0"/>
              </a:spcAft>
              <a:buSzPct val="100000"/>
              <a:buChar char="●"/>
            </a:pPr>
            <a:r>
              <a:rPr lang="en"/>
              <a:t>Represent each book as a vector of features. Each dimension corresponds to a specific characteristic or keyword associated with the book.</a:t>
            </a:r>
            <a:endParaRPr/>
          </a:p>
          <a:p>
            <a:pPr indent="-286385" lvl="0" marL="457200" rtl="0" algn="l">
              <a:spcBef>
                <a:spcPts val="0"/>
              </a:spcBef>
              <a:spcAft>
                <a:spcPts val="0"/>
              </a:spcAft>
              <a:buSzPct val="100000"/>
              <a:buChar char="●"/>
            </a:pPr>
            <a:r>
              <a:rPr lang="en"/>
              <a:t>For textual features, use techniques like TF-IDF to weight the importance of each word or tag.</a:t>
            </a:r>
            <a:endParaRPr/>
          </a:p>
          <a:p>
            <a:pPr indent="0" lvl="0" marL="0" rtl="0" algn="l">
              <a:spcBef>
                <a:spcPts val="1200"/>
              </a:spcBef>
              <a:spcAft>
                <a:spcPts val="0"/>
              </a:spcAft>
              <a:buNone/>
            </a:pPr>
            <a:r>
              <a:rPr lang="en"/>
              <a:t>2.  Cosine Similarity Calculation:</a:t>
            </a:r>
            <a:endParaRPr/>
          </a:p>
          <a:p>
            <a:pPr indent="0" lvl="0" marL="0" rtl="0" algn="l">
              <a:spcBef>
                <a:spcPts val="1200"/>
              </a:spcBef>
              <a:spcAft>
                <a:spcPts val="0"/>
              </a:spcAft>
              <a:buNone/>
            </a:pPr>
            <a:r>
              <a:rPr lang="en"/>
              <a:t>Calculate the cosine of the angle between two book vectors, A and B, using the formula:</a:t>
            </a:r>
            <a:endParaRPr/>
          </a:p>
          <a:p>
            <a:pPr indent="0" lvl="0" marL="0" rtl="0" algn="ctr">
              <a:spcBef>
                <a:spcPts val="1200"/>
              </a:spcBef>
              <a:spcAft>
                <a:spcPts val="0"/>
              </a:spcAft>
              <a:buNone/>
            </a:pPr>
            <a:r>
              <a:rPr b="1" lang="en"/>
              <a:t>Cosine Similarity = </a:t>
            </a:r>
            <a:r>
              <a:rPr b="1" lang="en" sz="1260">
                <a:latin typeface="Arial"/>
                <a:ea typeface="Arial"/>
                <a:cs typeface="Arial"/>
                <a:sym typeface="Arial"/>
              </a:rPr>
              <a:t>(A⋅B)/‖A‖‖B‖ </a:t>
            </a:r>
            <a:endParaRPr b="1" sz="126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Where:</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A⋅B is the dot product of vectors A and B</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‖A‖ and ∥B∥ are the magnitudes (Euclidean norms) of vectors A and B, respectively.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3. Interpretation: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The cosine similarity ranges from -1 to 1, where 1 means identical, 0 indicates orthogonality (no similarity), and -1 implies opposite.</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For book recommendations, we focus on positive similarity scores, with higher scores indicating greater similarity.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4. Recommendation: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For a target book, calculate its cosine similarity with all other books in the dataset.</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Recommend books with the highest similarity scores to the reader.</a:t>
            </a:r>
            <a:endParaRPr sz="1250"/>
          </a:p>
        </p:txBody>
      </p:sp>
      <p:sp>
        <p:nvSpPr>
          <p:cNvPr id="256" name="Google Shape;256;p29"/>
          <p:cNvSpPr/>
          <p:nvPr/>
        </p:nvSpPr>
        <p:spPr>
          <a:xfrm>
            <a:off x="8584925" y="1709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Conceptual Architecture Diagram</a:t>
            </a:r>
            <a:endParaRPr/>
          </a:p>
        </p:txBody>
      </p:sp>
      <p:pic>
        <p:nvPicPr>
          <p:cNvPr id="262" name="Google Shape;262;p30"/>
          <p:cNvPicPr preferRelativeResize="0"/>
          <p:nvPr/>
        </p:nvPicPr>
        <p:blipFill>
          <a:blip r:embed="rId3">
            <a:alphaModFix/>
          </a:blip>
          <a:stretch>
            <a:fillRect/>
          </a:stretch>
        </p:blipFill>
        <p:spPr>
          <a:xfrm>
            <a:off x="2047150" y="1307850"/>
            <a:ext cx="5049708"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a:t>
            </a:r>
            <a:r>
              <a:rPr lang="en"/>
              <a:t> Diagram</a:t>
            </a:r>
            <a:endParaRPr/>
          </a:p>
        </p:txBody>
      </p:sp>
      <p:pic>
        <p:nvPicPr>
          <p:cNvPr id="268" name="Google Shape;268;p31"/>
          <p:cNvPicPr preferRelativeResize="0"/>
          <p:nvPr/>
        </p:nvPicPr>
        <p:blipFill>
          <a:blip r:embed="rId3">
            <a:alphaModFix/>
          </a:blip>
          <a:stretch>
            <a:fillRect/>
          </a:stretch>
        </p:blipFill>
        <p:spPr>
          <a:xfrm>
            <a:off x="1375488" y="1134325"/>
            <a:ext cx="6882922"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2280750" y="1084400"/>
            <a:ext cx="5072400" cy="3627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Project Review</a:t>
            </a:r>
            <a:endParaRPr sz="1900"/>
          </a:p>
          <a:p>
            <a:pPr indent="-349250" lvl="0" marL="457200" rtl="0" algn="l">
              <a:spcBef>
                <a:spcPts val="0"/>
              </a:spcBef>
              <a:spcAft>
                <a:spcPts val="0"/>
              </a:spcAft>
              <a:buSzPts val="1900"/>
              <a:buAutoNum type="arabicPeriod"/>
            </a:pPr>
            <a:r>
              <a:rPr lang="en" sz="1900"/>
              <a:t>MVP</a:t>
            </a:r>
            <a:endParaRPr sz="1900"/>
          </a:p>
          <a:p>
            <a:pPr indent="-349250" lvl="0" marL="457200" rtl="0" algn="l">
              <a:spcBef>
                <a:spcPts val="0"/>
              </a:spcBef>
              <a:spcAft>
                <a:spcPts val="0"/>
              </a:spcAft>
              <a:buSzPts val="1900"/>
              <a:buAutoNum type="arabicPeriod"/>
            </a:pPr>
            <a:r>
              <a:rPr lang="en" sz="1900"/>
              <a:t>Technologies</a:t>
            </a:r>
            <a:endParaRPr sz="1900"/>
          </a:p>
          <a:p>
            <a:pPr indent="-349250" lvl="0" marL="457200" rtl="0" algn="l">
              <a:spcBef>
                <a:spcPts val="0"/>
              </a:spcBef>
              <a:spcAft>
                <a:spcPts val="0"/>
              </a:spcAft>
              <a:buSzPts val="1900"/>
              <a:buAutoNum type="arabicPeriod"/>
            </a:pPr>
            <a:r>
              <a:rPr lang="en" sz="1900"/>
              <a:t>Algorithms</a:t>
            </a:r>
            <a:endParaRPr sz="1900"/>
          </a:p>
          <a:p>
            <a:pPr indent="-349250" lvl="0" marL="457200" rtl="0" algn="l">
              <a:spcBef>
                <a:spcPts val="0"/>
              </a:spcBef>
              <a:spcAft>
                <a:spcPts val="0"/>
              </a:spcAft>
              <a:buSzPts val="1900"/>
              <a:buAutoNum type="arabicPeriod"/>
            </a:pPr>
            <a:r>
              <a:rPr lang="en" sz="1900"/>
              <a:t>Diagrams</a:t>
            </a:r>
            <a:endParaRPr sz="1900"/>
          </a:p>
          <a:p>
            <a:pPr indent="-349250" lvl="0" marL="457200" rtl="0" algn="l">
              <a:spcBef>
                <a:spcPts val="0"/>
              </a:spcBef>
              <a:spcAft>
                <a:spcPts val="0"/>
              </a:spcAft>
              <a:buSzPts val="1900"/>
              <a:buAutoNum type="arabicPeriod"/>
            </a:pPr>
            <a:r>
              <a:rPr lang="en" sz="1900"/>
              <a:t>Product and Sprint Backlog</a:t>
            </a:r>
            <a:endParaRPr sz="1900"/>
          </a:p>
          <a:p>
            <a:pPr indent="-349250" lvl="0" marL="457200" rtl="0" algn="l">
              <a:spcBef>
                <a:spcPts val="0"/>
              </a:spcBef>
              <a:spcAft>
                <a:spcPts val="0"/>
              </a:spcAft>
              <a:buSzPts val="1900"/>
              <a:buAutoNum type="arabicPeriod"/>
            </a:pPr>
            <a:r>
              <a:rPr lang="en" sz="1900"/>
              <a:t>Metrics</a:t>
            </a:r>
            <a:endParaRPr sz="1900"/>
          </a:p>
          <a:p>
            <a:pPr indent="-349250" lvl="0" marL="457200" rtl="0" algn="l">
              <a:spcBef>
                <a:spcPts val="0"/>
              </a:spcBef>
              <a:spcAft>
                <a:spcPts val="0"/>
              </a:spcAft>
              <a:buSzPts val="1900"/>
              <a:buAutoNum type="arabicPeriod"/>
            </a:pPr>
            <a:r>
              <a:rPr lang="en" sz="1900"/>
              <a:t>Retrospective</a:t>
            </a:r>
            <a:endParaRPr sz="1900"/>
          </a:p>
          <a:p>
            <a:pPr indent="-349250" lvl="0" marL="457200" rtl="0" algn="l">
              <a:spcBef>
                <a:spcPts val="0"/>
              </a:spcBef>
              <a:spcAft>
                <a:spcPts val="0"/>
              </a:spcAft>
              <a:buSzPts val="1900"/>
              <a:buAutoNum type="arabicPeriod"/>
            </a:pPr>
            <a:r>
              <a:rPr lang="en" sz="1900"/>
              <a:t>Sprint 3 Plans</a:t>
            </a:r>
            <a:endParaRPr sz="1900"/>
          </a:p>
          <a:p>
            <a:pPr indent="-349250" lvl="0" marL="457200" rtl="0" algn="l">
              <a:spcBef>
                <a:spcPts val="0"/>
              </a:spcBef>
              <a:spcAft>
                <a:spcPts val="0"/>
              </a:spcAft>
              <a:buSzPts val="1900"/>
              <a:buAutoNum type="arabicPeriod"/>
            </a:pPr>
            <a:r>
              <a:rPr lang="en" sz="1900"/>
              <a:t>Demo</a:t>
            </a:r>
            <a:endParaRPr sz="1900"/>
          </a:p>
        </p:txBody>
      </p:sp>
      <p:sp>
        <p:nvSpPr>
          <p:cNvPr id="142" name="Google Shape;142;p14"/>
          <p:cNvSpPr txBox="1"/>
          <p:nvPr/>
        </p:nvSpPr>
        <p:spPr>
          <a:xfrm>
            <a:off x="3474125" y="4320100"/>
            <a:ext cx="56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a:t>
            </a:r>
            <a:r>
              <a:rPr lang="en"/>
              <a:t> Diagram</a:t>
            </a:r>
            <a:endParaRPr/>
          </a:p>
        </p:txBody>
      </p:sp>
      <p:pic>
        <p:nvPicPr>
          <p:cNvPr id="274" name="Google Shape;274;p32"/>
          <p:cNvPicPr preferRelativeResize="0"/>
          <p:nvPr/>
        </p:nvPicPr>
        <p:blipFill>
          <a:blip r:embed="rId3">
            <a:alphaModFix/>
          </a:blip>
          <a:stretch>
            <a:fillRect/>
          </a:stretch>
        </p:blipFill>
        <p:spPr>
          <a:xfrm>
            <a:off x="1501600" y="1261075"/>
            <a:ext cx="6630704" cy="353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Relationship</a:t>
            </a:r>
            <a:r>
              <a:rPr lang="en"/>
              <a:t> Diagram</a:t>
            </a:r>
            <a:endParaRPr/>
          </a:p>
        </p:txBody>
      </p:sp>
      <p:pic>
        <p:nvPicPr>
          <p:cNvPr id="280" name="Google Shape;280;p33"/>
          <p:cNvPicPr preferRelativeResize="0"/>
          <p:nvPr/>
        </p:nvPicPr>
        <p:blipFill>
          <a:blip r:embed="rId3">
            <a:alphaModFix/>
          </a:blip>
          <a:stretch>
            <a:fillRect/>
          </a:stretch>
        </p:blipFill>
        <p:spPr>
          <a:xfrm>
            <a:off x="3040650" y="1188650"/>
            <a:ext cx="3062694" cy="353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Diagram</a:t>
            </a:r>
            <a:endParaRPr/>
          </a:p>
        </p:txBody>
      </p:sp>
      <p:pic>
        <p:nvPicPr>
          <p:cNvPr id="286" name="Google Shape;286;p34"/>
          <p:cNvPicPr preferRelativeResize="0"/>
          <p:nvPr/>
        </p:nvPicPr>
        <p:blipFill>
          <a:blip r:embed="rId3">
            <a:alphaModFix/>
          </a:blip>
          <a:stretch>
            <a:fillRect/>
          </a:stretch>
        </p:blipFill>
        <p:spPr>
          <a:xfrm>
            <a:off x="1982150" y="1192675"/>
            <a:ext cx="5179692" cy="353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 Diagram</a:t>
            </a:r>
            <a:endParaRPr/>
          </a:p>
        </p:txBody>
      </p:sp>
      <p:pic>
        <p:nvPicPr>
          <p:cNvPr id="292" name="Google Shape;292;p35"/>
          <p:cNvPicPr preferRelativeResize="0"/>
          <p:nvPr/>
        </p:nvPicPr>
        <p:blipFill>
          <a:blip r:embed="rId3">
            <a:alphaModFix/>
          </a:blip>
          <a:stretch>
            <a:fillRect/>
          </a:stretch>
        </p:blipFill>
        <p:spPr>
          <a:xfrm>
            <a:off x="2055975" y="1096050"/>
            <a:ext cx="5032060" cy="3530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Backlog - Overview</a:t>
            </a:r>
            <a:endParaRPr/>
          </a:p>
        </p:txBody>
      </p:sp>
      <p:sp>
        <p:nvSpPr>
          <p:cNvPr id="298" name="Google Shape;298;p36"/>
          <p:cNvSpPr/>
          <p:nvPr/>
        </p:nvSpPr>
        <p:spPr>
          <a:xfrm>
            <a:off x="8651825" y="1412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9" name="Google Shape;299;p36"/>
          <p:cNvPicPr preferRelativeResize="0"/>
          <p:nvPr/>
        </p:nvPicPr>
        <p:blipFill>
          <a:blip r:embed="rId3">
            <a:alphaModFix/>
          </a:blip>
          <a:stretch>
            <a:fillRect/>
          </a:stretch>
        </p:blipFill>
        <p:spPr>
          <a:xfrm>
            <a:off x="152400" y="1445375"/>
            <a:ext cx="8839204" cy="3413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05" name="Google Shape;305;p37"/>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from my known likes and dislikes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discover new authors and books I might not have otherwise.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recommendations based off their likes and dislikes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should serve those recommendations in a timely manner</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lnSpc>
                <a:spcPct val="100000"/>
              </a:lnSpc>
              <a:spcBef>
                <a:spcPts val="0"/>
              </a:spcBef>
              <a:spcAft>
                <a:spcPts val="0"/>
              </a:spcAft>
              <a:buNone/>
            </a:pPr>
            <a:r>
              <a:rPr lang="en" sz="900">
                <a:latin typeface="Arial"/>
                <a:ea typeface="Arial"/>
                <a:cs typeface="Arial"/>
                <a:sym typeface="Arial"/>
              </a:rPr>
              <a:t>The system should allow users to input their likes and dislikes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 system should take those parameters into account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include both well known and lesser know works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be presented in a visually appealing and easy-to-navigate format.</a:t>
            </a:r>
            <a:endParaRPr sz="900">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06" name="Google Shape;306;p37"/>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2:</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new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even though I have not read many books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try and read more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has not read many books in the past</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will ask general like and dislikes about certain genres to get a baseline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have a short survey to get some information from reader with little to no reading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offer a variety of genres and authors to help new readers explore different types of books.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provide recommendations that are not overwhelming, considering the user's limited reading experience, a new reader should start with a smaller list of recommendations.</a:t>
            </a:r>
            <a:r>
              <a:rPr lang="en"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0" lvl="0" marL="0" rtl="0" algn="l">
              <a:spcBef>
                <a:spcPts val="0"/>
              </a:spcBef>
              <a:spcAft>
                <a:spcPts val="1200"/>
              </a:spcAft>
              <a:buNone/>
            </a:pPr>
            <a:r>
              <a:t/>
            </a:r>
            <a:endParaRPr sz="11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2" name="Google Shape;312;p38"/>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3:</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save my recommendations in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always have access to my recommendations without going through the process again.</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save their recommendations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system gives them the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user will have an option to add them to a list</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lists should be easily accessible to the user.</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view details about the books in the list.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allow the user to add other books to the list found through searching or browsing the site.</a:t>
            </a:r>
            <a:endParaRPr sz="900">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13" name="Google Shape;313;p38"/>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4:</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add books I have liked or disliked to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have a place to organize my reading habits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a way to organize their reading</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a book they liked or disliked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they can add it to the list and mark it as such</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have multiple lists and be able to name the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favorite, like or dislike books in their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share/export lists to friends or other site users.</a:t>
            </a:r>
            <a:endParaRPr sz="900">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9" name="Google Shape;319;p39"/>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5:</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register for an account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come back to the site and access my saved recommendations and lists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always have access to their lists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comes to the site or tries to get recommendations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should prompt the user to register</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register using third party logins and creating their own username/password.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ask the user basic information to populate their user profile.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a confirmation email to the user when registration is complete.</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100">
              <a:solidFill>
                <a:srgbClr val="1155CC"/>
              </a:solidFill>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20" name="Google Shape;320;p39"/>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6:</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login</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access my account and personalized features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access their personalized features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inputs the correct username/password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website will give them access to the resources requested</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display an error message if the user inputs the incorrect username/password combination.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login, the user should be redirected to their personal dashboard or homepage.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reset their password if it is forgotten.</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6" name="Google Shape;326;p40"/>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7:</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of the site</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 out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end my session securely</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end their session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clicks log out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that user session until they log in again</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should have an easily accessible log out button.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logout, it should provide a message or confirmation that log out was completed.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logout button should redirect them to the home page or login 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Logging out should clear any stored session information, such as cookies, to prevent unauthorized access to the account.</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27" name="Google Shape;327;p40"/>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8:</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purchase books that are recommended to me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search another store or website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purchase books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finds a book they like</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offer a way to buy that book</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have a simple buy system.</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the user a confirmation email when purchase is complete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shipping notifications to the customer</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33" name="Google Shape;333;p41"/>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9:</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completed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contact the company for the status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an email receipt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completes an order</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send out a confirmation email including the order details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confirmation will include an itemized </a:t>
            </a:r>
            <a:r>
              <a:rPr lang="en" sz="900">
                <a:latin typeface="Arial"/>
                <a:ea typeface="Arial"/>
                <a:cs typeface="Arial"/>
                <a:sym typeface="Arial"/>
              </a:rPr>
              <a:t>receipt</a:t>
            </a:r>
            <a:r>
              <a:rPr lang="en" sz="900">
                <a:latin typeface="Arial"/>
                <a:ea typeface="Arial"/>
                <a:cs typeface="Arial"/>
                <a:sym typeface="Arial"/>
              </a:rPr>
              <a:t> and a shipping estimation</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34" name="Google Shape;334;p41"/>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10:</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shipped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know when the order ships and can watch my mail</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a shipping confirmation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user’s order ships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send this </a:t>
            </a:r>
            <a:r>
              <a:rPr lang="en" sz="900">
                <a:latin typeface="Arial"/>
                <a:ea typeface="Arial"/>
                <a:cs typeface="Arial"/>
                <a:sym typeface="Arial"/>
              </a:rPr>
              <a:t>confirmation</a:t>
            </a:r>
            <a:r>
              <a:rPr lang="en" sz="900">
                <a:latin typeface="Arial"/>
                <a:ea typeface="Arial"/>
                <a:cs typeface="Arial"/>
                <a:sym typeface="Arial"/>
              </a:rPr>
              <a:t> as soon as possible</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a:t>
            </a:r>
            <a:r>
              <a:rPr lang="en" sz="900">
                <a:latin typeface="Arial"/>
                <a:ea typeface="Arial"/>
                <a:cs typeface="Arial"/>
                <a:sym typeface="Arial"/>
              </a:rPr>
              <a:t>shipping</a:t>
            </a:r>
            <a:r>
              <a:rPr lang="en" sz="900">
                <a:latin typeface="Arial"/>
                <a:ea typeface="Arial"/>
                <a:cs typeface="Arial"/>
                <a:sym typeface="Arial"/>
              </a:rPr>
              <a:t> confirmation should have the tracking number if applicable.</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487300" y="1656775"/>
            <a:ext cx="2365875" cy="2318750"/>
          </a:xfrm>
          <a:prstGeom prst="rect">
            <a:avLst/>
          </a:prstGeom>
          <a:noFill/>
          <a:ln>
            <a:noFill/>
          </a:ln>
        </p:spPr>
      </p:pic>
      <p:pic>
        <p:nvPicPr>
          <p:cNvPr id="148" name="Google Shape;148;p15"/>
          <p:cNvPicPr preferRelativeResize="0"/>
          <p:nvPr/>
        </p:nvPicPr>
        <p:blipFill>
          <a:blip r:embed="rId4">
            <a:alphaModFix/>
          </a:blip>
          <a:stretch>
            <a:fillRect/>
          </a:stretch>
        </p:blipFill>
        <p:spPr>
          <a:xfrm>
            <a:off x="3389863" y="1656775"/>
            <a:ext cx="2368296" cy="2318750"/>
          </a:xfrm>
          <a:prstGeom prst="rect">
            <a:avLst/>
          </a:prstGeom>
          <a:noFill/>
          <a:ln>
            <a:noFill/>
          </a:ln>
        </p:spPr>
      </p:pic>
      <p:pic>
        <p:nvPicPr>
          <p:cNvPr id="149" name="Google Shape;149;p15"/>
          <p:cNvPicPr preferRelativeResize="0"/>
          <p:nvPr/>
        </p:nvPicPr>
        <p:blipFill>
          <a:blip r:embed="rId5">
            <a:alphaModFix/>
          </a:blip>
          <a:stretch>
            <a:fillRect/>
          </a:stretch>
        </p:blipFill>
        <p:spPr>
          <a:xfrm>
            <a:off x="6294844" y="1656775"/>
            <a:ext cx="2261957" cy="2318750"/>
          </a:xfrm>
          <a:prstGeom prst="rect">
            <a:avLst/>
          </a:prstGeom>
          <a:noFill/>
          <a:ln>
            <a:noFill/>
          </a:ln>
        </p:spPr>
      </p:pic>
      <p:sp>
        <p:nvSpPr>
          <p:cNvPr id="150" name="Google Shape;150;p15"/>
          <p:cNvSpPr txBox="1"/>
          <p:nvPr/>
        </p:nvSpPr>
        <p:spPr>
          <a:xfrm>
            <a:off x="1589613" y="3467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51" name="Google Shape;151;p15"/>
          <p:cNvSpPr txBox="1"/>
          <p:nvPr/>
        </p:nvSpPr>
        <p:spPr>
          <a:xfrm>
            <a:off x="48727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Jimmy Karoly</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Scrum Master/Developer</a:t>
            </a:r>
            <a:endParaRPr sz="1200">
              <a:solidFill>
                <a:schemeClr val="lt1"/>
              </a:solidFill>
              <a:latin typeface="Lato"/>
              <a:ea typeface="Lato"/>
              <a:cs typeface="Lato"/>
              <a:sym typeface="Lato"/>
            </a:endParaRPr>
          </a:p>
        </p:txBody>
      </p:sp>
      <p:sp>
        <p:nvSpPr>
          <p:cNvPr id="152" name="Google Shape;152;p15"/>
          <p:cNvSpPr txBox="1"/>
          <p:nvPr/>
        </p:nvSpPr>
        <p:spPr>
          <a:xfrm>
            <a:off x="3389112"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Dhanasri Salla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3" name="Google Shape;153;p15"/>
          <p:cNvSpPr txBox="1"/>
          <p:nvPr/>
        </p:nvSpPr>
        <p:spPr>
          <a:xfrm>
            <a:off x="624292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 Sandeep Mandava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4" name="Google Shape;154;p15"/>
          <p:cNvSpPr/>
          <p:nvPr/>
        </p:nvSpPr>
        <p:spPr>
          <a:xfrm>
            <a:off x="8674100" y="1040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40" name="Google Shape;340;p42"/>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who has placed multiple orders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look at my order history and get invoices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keep track of my </a:t>
            </a:r>
            <a:r>
              <a:rPr lang="en" sz="900">
                <a:latin typeface="Arial"/>
                <a:ea typeface="Arial"/>
                <a:cs typeface="Arial"/>
                <a:sym typeface="Arial"/>
              </a:rPr>
              <a:t>purchases</a:t>
            </a:r>
            <a:r>
              <a:rPr lang="en" sz="900">
                <a:latin typeface="Arial"/>
                <a:ea typeface="Arial"/>
                <a:cs typeface="Arial"/>
                <a:sym typeface="Arial"/>
              </a:rPr>
              <a:t> and spending</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the user wants to look at an order history</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placed multiple orders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have a section for a customer to look at their previous orders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will have an easy to read order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order history will include invoices with the items purchased and total spent.</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p:txBody>
      </p:sp>
      <p:pic>
        <p:nvPicPr>
          <p:cNvPr id="346" name="Google Shape;346;p43"/>
          <p:cNvPicPr preferRelativeResize="0"/>
          <p:nvPr/>
        </p:nvPicPr>
        <p:blipFill>
          <a:blip r:embed="rId3">
            <a:alphaModFix/>
          </a:blip>
          <a:stretch>
            <a:fillRect/>
          </a:stretch>
        </p:blipFill>
        <p:spPr>
          <a:xfrm>
            <a:off x="353113" y="1408200"/>
            <a:ext cx="8437786" cy="3530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a:p>
            <a:pPr indent="0" lvl="0" marL="0" rtl="0" algn="l">
              <a:spcBef>
                <a:spcPts val="0"/>
              </a:spcBef>
              <a:spcAft>
                <a:spcPts val="0"/>
              </a:spcAft>
              <a:buNone/>
            </a:pPr>
            <a:r>
              <a:t/>
            </a:r>
            <a:endParaRPr/>
          </a:p>
        </p:txBody>
      </p:sp>
      <p:pic>
        <p:nvPicPr>
          <p:cNvPr id="352" name="Google Shape;352;p44"/>
          <p:cNvPicPr preferRelativeResize="0"/>
          <p:nvPr/>
        </p:nvPicPr>
        <p:blipFill>
          <a:blip r:embed="rId3">
            <a:alphaModFix/>
          </a:blip>
          <a:stretch>
            <a:fillRect/>
          </a:stretch>
        </p:blipFill>
        <p:spPr>
          <a:xfrm>
            <a:off x="152400" y="1712975"/>
            <a:ext cx="8839204" cy="26327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Test Cases</a:t>
            </a:r>
            <a:endParaRPr/>
          </a:p>
        </p:txBody>
      </p:sp>
      <p:pic>
        <p:nvPicPr>
          <p:cNvPr id="358" name="Google Shape;358;p45"/>
          <p:cNvPicPr preferRelativeResize="0"/>
          <p:nvPr/>
        </p:nvPicPr>
        <p:blipFill>
          <a:blip r:embed="rId3">
            <a:alphaModFix/>
          </a:blip>
          <a:stretch>
            <a:fillRect/>
          </a:stretch>
        </p:blipFill>
        <p:spPr>
          <a:xfrm>
            <a:off x="5058050" y="1307850"/>
            <a:ext cx="3162093" cy="3530850"/>
          </a:xfrm>
          <a:prstGeom prst="rect">
            <a:avLst/>
          </a:prstGeom>
          <a:noFill/>
          <a:ln>
            <a:noFill/>
          </a:ln>
        </p:spPr>
      </p:pic>
      <p:pic>
        <p:nvPicPr>
          <p:cNvPr id="359" name="Google Shape;359;p45"/>
          <p:cNvPicPr preferRelativeResize="0"/>
          <p:nvPr/>
        </p:nvPicPr>
        <p:blipFill>
          <a:blip r:embed="rId4">
            <a:alphaModFix/>
          </a:blip>
          <a:stretch>
            <a:fillRect/>
          </a:stretch>
        </p:blipFill>
        <p:spPr>
          <a:xfrm>
            <a:off x="849675" y="1486400"/>
            <a:ext cx="3818924" cy="317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1297500" y="393750"/>
            <a:ext cx="7038900" cy="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Metrics and Burndown Chart</a:t>
            </a:r>
            <a:endParaRPr/>
          </a:p>
        </p:txBody>
      </p:sp>
      <p:sp>
        <p:nvSpPr>
          <p:cNvPr id="365" name="Google Shape;365;p46"/>
          <p:cNvSpPr txBox="1"/>
          <p:nvPr/>
        </p:nvSpPr>
        <p:spPr>
          <a:xfrm>
            <a:off x="1015050" y="1711200"/>
            <a:ext cx="2894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still need to finish the Firebase Integration and that will be carried over to the next sprint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Team Velocity: Total points completed 27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Completed Committed Ratio: 31 total points - Ratio is 87%</a:t>
            </a:r>
            <a:endParaRPr sz="1300">
              <a:solidFill>
                <a:schemeClr val="lt1"/>
              </a:solidFill>
              <a:latin typeface="Lato"/>
              <a:ea typeface="Lato"/>
              <a:cs typeface="Lato"/>
              <a:sym typeface="Lato"/>
            </a:endParaRPr>
          </a:p>
        </p:txBody>
      </p:sp>
      <p:pic>
        <p:nvPicPr>
          <p:cNvPr id="366" name="Google Shape;366;p46"/>
          <p:cNvPicPr preferRelativeResize="0"/>
          <p:nvPr/>
        </p:nvPicPr>
        <p:blipFill>
          <a:blip r:embed="rId3">
            <a:alphaModFix/>
          </a:blip>
          <a:stretch>
            <a:fillRect/>
          </a:stretch>
        </p:blipFill>
        <p:spPr>
          <a:xfrm>
            <a:off x="4247950" y="1423425"/>
            <a:ext cx="4676750" cy="295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Retrospective</a:t>
            </a:r>
            <a:endParaRPr/>
          </a:p>
        </p:txBody>
      </p:sp>
      <p:sp>
        <p:nvSpPr>
          <p:cNvPr id="372" name="Google Shape;372;p47"/>
          <p:cNvSpPr txBox="1"/>
          <p:nvPr>
            <p:ph idx="1" type="body"/>
          </p:nvPr>
        </p:nvSpPr>
        <p:spPr>
          <a:xfrm>
            <a:off x="12975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went well:</a:t>
            </a:r>
            <a:endParaRPr/>
          </a:p>
        </p:txBody>
      </p:sp>
      <p:sp>
        <p:nvSpPr>
          <p:cNvPr id="373" name="Google Shape;373;p47"/>
          <p:cNvSpPr txBox="1"/>
          <p:nvPr>
            <p:ph idx="2" type="body"/>
          </p:nvPr>
        </p:nvSpPr>
        <p:spPr>
          <a:xfrm>
            <a:off x="37524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can be improved:</a:t>
            </a:r>
            <a:endParaRPr/>
          </a:p>
        </p:txBody>
      </p:sp>
      <p:sp>
        <p:nvSpPr>
          <p:cNvPr id="374" name="Google Shape;374;p47"/>
          <p:cNvSpPr txBox="1"/>
          <p:nvPr>
            <p:ph idx="2" type="body"/>
          </p:nvPr>
        </p:nvSpPr>
        <p:spPr>
          <a:xfrm>
            <a:off x="62073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Action items: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3 Plans</a:t>
            </a:r>
            <a:endParaRPr/>
          </a:p>
        </p:txBody>
      </p:sp>
      <p:sp>
        <p:nvSpPr>
          <p:cNvPr id="380" name="Google Shape;380;p48"/>
          <p:cNvSpPr txBox="1"/>
          <p:nvPr>
            <p:ph idx="1" type="body"/>
          </p:nvPr>
        </p:nvSpPr>
        <p:spPr>
          <a:xfrm>
            <a:off x="1297500" y="1567550"/>
            <a:ext cx="7227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Stories from Sprint 2 carrying over:</a:t>
            </a:r>
            <a:endParaRPr/>
          </a:p>
          <a:p>
            <a:pPr indent="-311150" lvl="0" marL="457200" rtl="0" algn="l">
              <a:spcBef>
                <a:spcPts val="1200"/>
              </a:spcBef>
              <a:spcAft>
                <a:spcPts val="0"/>
              </a:spcAft>
              <a:buSzPts val="1300"/>
              <a:buChar char="●"/>
            </a:pPr>
            <a:r>
              <a:rPr lang="en"/>
              <a:t> Integrate Firebase Auth</a:t>
            </a:r>
            <a:endParaRPr/>
          </a:p>
          <a:p>
            <a:pPr indent="0" lvl="0" marL="0" rtl="0" algn="l">
              <a:spcBef>
                <a:spcPts val="1200"/>
              </a:spcBef>
              <a:spcAft>
                <a:spcPts val="0"/>
              </a:spcAft>
              <a:buNone/>
            </a:pPr>
            <a:r>
              <a:rPr lang="en"/>
              <a:t>New Stories for Sprint 3:</a:t>
            </a:r>
            <a:endParaRPr/>
          </a:p>
          <a:p>
            <a:pPr indent="-311150" lvl="0" marL="457200" rtl="0" algn="l">
              <a:spcBef>
                <a:spcPts val="1200"/>
              </a:spcBef>
              <a:spcAft>
                <a:spcPts val="0"/>
              </a:spcAft>
              <a:buSzPts val="1300"/>
              <a:buChar char="●"/>
            </a:pPr>
            <a:r>
              <a:rPr lang="en"/>
              <a:t>Implement and test ML algorithm</a:t>
            </a:r>
            <a:endParaRPr/>
          </a:p>
          <a:p>
            <a:pPr indent="-311150" lvl="0" marL="457200" rtl="0" algn="l">
              <a:spcBef>
                <a:spcPts val="0"/>
              </a:spcBef>
              <a:spcAft>
                <a:spcPts val="0"/>
              </a:spcAft>
              <a:buSzPts val="1300"/>
              <a:buChar char="●"/>
            </a:pPr>
            <a:r>
              <a:rPr lang="en"/>
              <a:t>Implement backend classes and methods</a:t>
            </a:r>
            <a:endParaRPr/>
          </a:p>
          <a:p>
            <a:pPr indent="-311150" lvl="0" marL="457200" rtl="0" algn="l">
              <a:spcBef>
                <a:spcPts val="0"/>
              </a:spcBef>
              <a:spcAft>
                <a:spcPts val="0"/>
              </a:spcAft>
              <a:buSzPts val="1300"/>
              <a:buChar char="●"/>
            </a:pPr>
            <a:r>
              <a:rPr lang="en"/>
              <a:t>Integrate firebase payment extension in backend</a:t>
            </a:r>
            <a:endParaRPr/>
          </a:p>
          <a:p>
            <a:pPr indent="-311150" lvl="0" marL="457200" rtl="0" algn="l">
              <a:spcBef>
                <a:spcPts val="0"/>
              </a:spcBef>
              <a:spcAft>
                <a:spcPts val="0"/>
              </a:spcAft>
              <a:buSzPts val="1300"/>
              <a:buChar char="●"/>
            </a:pPr>
            <a:r>
              <a:rPr lang="en"/>
              <a:t>Fully test all implemented features</a:t>
            </a:r>
            <a:endParaRPr/>
          </a:p>
          <a:p>
            <a:pPr indent="-311150" lvl="0" marL="457200" rtl="0" algn="l">
              <a:spcBef>
                <a:spcPts val="0"/>
              </a:spcBef>
              <a:spcAft>
                <a:spcPts val="0"/>
              </a:spcAft>
              <a:buSzPts val="1300"/>
              <a:buChar char="●"/>
            </a:pPr>
            <a:r>
              <a:rPr lang="en"/>
              <a:t>Technical</a:t>
            </a:r>
            <a:r>
              <a:rPr lang="en"/>
              <a:t>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86" name="Google Shape;386;p49"/>
          <p:cNvPicPr preferRelativeResize="0"/>
          <p:nvPr/>
        </p:nvPicPr>
        <p:blipFill rotWithShape="1">
          <a:blip r:embed="rId3">
            <a:alphaModFix/>
          </a:blip>
          <a:srcRect b="8788" l="0" r="-1286" t="7106"/>
          <a:stretch/>
        </p:blipFill>
        <p:spPr>
          <a:xfrm>
            <a:off x="1297500" y="1307850"/>
            <a:ext cx="6681452" cy="346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2" name="Google Shape;392;p50"/>
          <p:cNvPicPr preferRelativeResize="0"/>
          <p:nvPr/>
        </p:nvPicPr>
        <p:blipFill rotWithShape="1">
          <a:blip r:embed="rId3">
            <a:alphaModFix/>
          </a:blip>
          <a:srcRect b="8343" l="0" r="0" t="7032"/>
          <a:stretch/>
        </p:blipFill>
        <p:spPr>
          <a:xfrm>
            <a:off x="1297500" y="1307850"/>
            <a:ext cx="6684264" cy="3465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8" name="Google Shape;398;p51"/>
          <p:cNvPicPr preferRelativeResize="0"/>
          <p:nvPr/>
        </p:nvPicPr>
        <p:blipFill rotWithShape="1">
          <a:blip r:embed="rId3">
            <a:alphaModFix/>
          </a:blip>
          <a:srcRect b="8643" l="0" r="0" t="6946"/>
          <a:stretch/>
        </p:blipFill>
        <p:spPr>
          <a:xfrm>
            <a:off x="1297488" y="1307850"/>
            <a:ext cx="6684264" cy="346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6"/>
          <p:cNvPicPr preferRelativeResize="0"/>
          <p:nvPr/>
        </p:nvPicPr>
        <p:blipFill rotWithShape="1">
          <a:blip r:embed="rId3">
            <a:alphaModFix/>
          </a:blip>
          <a:srcRect b="1200" l="0" r="0" t="1190"/>
          <a:stretch/>
        </p:blipFill>
        <p:spPr>
          <a:xfrm>
            <a:off x="487300" y="1656775"/>
            <a:ext cx="2365875" cy="2318750"/>
          </a:xfrm>
          <a:prstGeom prst="rect">
            <a:avLst/>
          </a:prstGeom>
          <a:noFill/>
          <a:ln>
            <a:noFill/>
          </a:ln>
        </p:spPr>
      </p:pic>
      <p:pic>
        <p:nvPicPr>
          <p:cNvPr id="160" name="Google Shape;160;p16"/>
          <p:cNvPicPr preferRelativeResize="0"/>
          <p:nvPr/>
        </p:nvPicPr>
        <p:blipFill rotWithShape="1">
          <a:blip r:embed="rId4">
            <a:alphaModFix/>
          </a:blip>
          <a:srcRect b="855" l="0" r="0" t="845"/>
          <a:stretch/>
        </p:blipFill>
        <p:spPr>
          <a:xfrm>
            <a:off x="3389863" y="1656775"/>
            <a:ext cx="2368296" cy="2318750"/>
          </a:xfrm>
          <a:prstGeom prst="rect">
            <a:avLst/>
          </a:prstGeom>
          <a:noFill/>
          <a:ln>
            <a:noFill/>
          </a:ln>
        </p:spPr>
      </p:pic>
      <p:pic>
        <p:nvPicPr>
          <p:cNvPr id="161" name="Google Shape;161;p16"/>
          <p:cNvPicPr preferRelativeResize="0"/>
          <p:nvPr/>
        </p:nvPicPr>
        <p:blipFill rotWithShape="1">
          <a:blip r:embed="rId5">
            <a:alphaModFix/>
          </a:blip>
          <a:srcRect b="0" l="1811" r="1811" t="0"/>
          <a:stretch/>
        </p:blipFill>
        <p:spPr>
          <a:xfrm>
            <a:off x="6294844" y="1656775"/>
            <a:ext cx="2261957" cy="2318749"/>
          </a:xfrm>
          <a:prstGeom prst="rect">
            <a:avLst/>
          </a:prstGeom>
          <a:noFill/>
          <a:ln>
            <a:noFill/>
          </a:ln>
        </p:spPr>
      </p:pic>
      <p:sp>
        <p:nvSpPr>
          <p:cNvPr id="162" name="Google Shape;162;p16"/>
          <p:cNvSpPr txBox="1"/>
          <p:nvPr/>
        </p:nvSpPr>
        <p:spPr>
          <a:xfrm>
            <a:off x="1589613" y="3648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63" name="Google Shape;163;p16"/>
          <p:cNvSpPr txBox="1"/>
          <p:nvPr/>
        </p:nvSpPr>
        <p:spPr>
          <a:xfrm>
            <a:off x="487337"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Praveen Raj Gujju</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Tester</a:t>
            </a:r>
            <a:endParaRPr sz="1200">
              <a:solidFill>
                <a:schemeClr val="lt1"/>
              </a:solidFill>
              <a:latin typeface="Lato"/>
              <a:ea typeface="Lato"/>
              <a:cs typeface="Lato"/>
              <a:sym typeface="Lato"/>
            </a:endParaRPr>
          </a:p>
        </p:txBody>
      </p:sp>
      <p:sp>
        <p:nvSpPr>
          <p:cNvPr id="164" name="Google Shape;164;p16"/>
          <p:cNvSpPr txBox="1"/>
          <p:nvPr/>
        </p:nvSpPr>
        <p:spPr>
          <a:xfrm>
            <a:off x="3391112"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Anusha Meka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5" name="Google Shape;165;p16"/>
          <p:cNvSpPr txBox="1"/>
          <p:nvPr/>
        </p:nvSpPr>
        <p:spPr>
          <a:xfrm>
            <a:off x="6242925"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Sairam Vinjamoori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6" name="Google Shape;166;p16"/>
          <p:cNvSpPr/>
          <p:nvPr/>
        </p:nvSpPr>
        <p:spPr>
          <a:xfrm>
            <a:off x="8711275" y="1189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404" name="Google Shape;404;p52"/>
          <p:cNvPicPr preferRelativeResize="0"/>
          <p:nvPr/>
        </p:nvPicPr>
        <p:blipFill rotWithShape="1">
          <a:blip r:embed="rId3">
            <a:alphaModFix/>
          </a:blip>
          <a:srcRect b="8827" l="0" r="566" t="7181"/>
          <a:stretch/>
        </p:blipFill>
        <p:spPr>
          <a:xfrm>
            <a:off x="1297500" y="1307850"/>
            <a:ext cx="6684264" cy="3465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Work on API</a:t>
            </a:r>
            <a:endParaRPr/>
          </a:p>
        </p:txBody>
      </p:sp>
      <p:sp>
        <p:nvSpPr>
          <p:cNvPr id="410" name="Google Shape;410;p53"/>
          <p:cNvSpPr txBox="1"/>
          <p:nvPr/>
        </p:nvSpPr>
        <p:spPr>
          <a:xfrm>
            <a:off x="1484775" y="1593400"/>
            <a:ext cx="5984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building the recommender systems as an external API.</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frontend will connect with this and send the input then receive recommendations.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are also building our backend as a REST API. We are using the Spring Framework and during Sprint 2 we brainstormed and experimented with them.</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book recommendation and marketplace </a:t>
            </a:r>
            <a:r>
              <a:rPr lang="en" sz="1300">
                <a:solidFill>
                  <a:schemeClr val="lt1"/>
                </a:solidFill>
                <a:latin typeface="Lato"/>
                <a:ea typeface="Lato"/>
                <a:cs typeface="Lato"/>
                <a:sym typeface="Lato"/>
              </a:rPr>
              <a:t>functionalities</a:t>
            </a:r>
            <a:r>
              <a:rPr lang="en" sz="1300">
                <a:solidFill>
                  <a:schemeClr val="lt1"/>
                </a:solidFill>
                <a:latin typeface="Lato"/>
                <a:ea typeface="Lato"/>
                <a:cs typeface="Lato"/>
                <a:sym typeface="Lato"/>
              </a:rPr>
              <a:t> will use this backend. </a:t>
            </a:r>
            <a:endParaRPr sz="13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nvSpPr>
        <p:spPr>
          <a:xfrm>
            <a:off x="2476350" y="2171550"/>
            <a:ext cx="419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Application Demo</a:t>
            </a:r>
            <a:endParaRPr sz="40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WikiPage Link</a:t>
            </a:r>
            <a:endParaRPr/>
          </a:p>
        </p:txBody>
      </p:sp>
      <p:sp>
        <p:nvSpPr>
          <p:cNvPr id="421" name="Google Shape;421;p55"/>
          <p:cNvSpPr txBox="1"/>
          <p:nvPr>
            <p:ph idx="1" type="body"/>
          </p:nvPr>
        </p:nvSpPr>
        <p:spPr>
          <a:xfrm>
            <a:off x="1297500" y="2264700"/>
            <a:ext cx="70389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https://github.com/htmw/2024S-Code-Avengers/wiki</a:t>
            </a:r>
            <a:endParaRPr sz="2200"/>
          </a:p>
          <a:p>
            <a:pPr indent="0" lvl="0" marL="0" rtl="0" algn="l">
              <a:spcBef>
                <a:spcPts val="1200"/>
              </a:spcBef>
              <a:spcAft>
                <a:spcPts val="120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7"/>
          <p:cNvPicPr preferRelativeResize="0"/>
          <p:nvPr/>
        </p:nvPicPr>
        <p:blipFill rotWithShape="1">
          <a:blip r:embed="rId3">
            <a:alphaModFix/>
          </a:blip>
          <a:srcRect b="209" l="0" r="0" t="199"/>
          <a:stretch/>
        </p:blipFill>
        <p:spPr>
          <a:xfrm>
            <a:off x="1936575" y="1702025"/>
            <a:ext cx="2365875" cy="2318751"/>
          </a:xfrm>
          <a:prstGeom prst="rect">
            <a:avLst/>
          </a:prstGeom>
          <a:noFill/>
          <a:ln>
            <a:noFill/>
          </a:ln>
        </p:spPr>
      </p:pic>
      <p:pic>
        <p:nvPicPr>
          <p:cNvPr id="172" name="Google Shape;172;p17"/>
          <p:cNvPicPr preferRelativeResize="0"/>
          <p:nvPr/>
        </p:nvPicPr>
        <p:blipFill rotWithShape="1">
          <a:blip r:embed="rId4">
            <a:alphaModFix/>
          </a:blip>
          <a:srcRect b="0" l="2856" r="2866" t="0"/>
          <a:stretch/>
        </p:blipFill>
        <p:spPr>
          <a:xfrm>
            <a:off x="4839138" y="1702025"/>
            <a:ext cx="2368297" cy="2318751"/>
          </a:xfrm>
          <a:prstGeom prst="rect">
            <a:avLst/>
          </a:prstGeom>
          <a:noFill/>
          <a:ln>
            <a:noFill/>
          </a:ln>
        </p:spPr>
      </p:pic>
      <p:sp>
        <p:nvSpPr>
          <p:cNvPr id="173" name="Google Shape;173;p17"/>
          <p:cNvSpPr txBox="1"/>
          <p:nvPr/>
        </p:nvSpPr>
        <p:spPr>
          <a:xfrm>
            <a:off x="1587600" y="35575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74" name="Google Shape;174;p17"/>
          <p:cNvSpPr txBox="1"/>
          <p:nvPr/>
        </p:nvSpPr>
        <p:spPr>
          <a:xfrm>
            <a:off x="1936612"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Krushal Rama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5" name="Google Shape;175;p17"/>
          <p:cNvSpPr txBox="1"/>
          <p:nvPr/>
        </p:nvSpPr>
        <p:spPr>
          <a:xfrm>
            <a:off x="4840387"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Alekhya Bommineni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6" name="Google Shape;176;p17"/>
          <p:cNvSpPr/>
          <p:nvPr/>
        </p:nvSpPr>
        <p:spPr>
          <a:xfrm>
            <a:off x="8622100" y="1477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Changes due to Professor’s Feedback</a:t>
            </a:r>
            <a:endParaRPr/>
          </a:p>
        </p:txBody>
      </p:sp>
      <p:sp>
        <p:nvSpPr>
          <p:cNvPr id="182" name="Google Shape;18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Added pictures to Team Members slide</a:t>
            </a:r>
            <a:endParaRPr/>
          </a:p>
          <a:p>
            <a:pPr indent="-311150" lvl="0" marL="457200" rtl="0" algn="l">
              <a:spcBef>
                <a:spcPts val="0"/>
              </a:spcBef>
              <a:spcAft>
                <a:spcPts val="0"/>
              </a:spcAft>
              <a:buSzPts val="1300"/>
              <a:buChar char="●"/>
            </a:pPr>
            <a:r>
              <a:rPr lang="en"/>
              <a:t>Added explanation of how we are using the technologies</a:t>
            </a:r>
            <a:endParaRPr/>
          </a:p>
          <a:p>
            <a:pPr indent="-311150" lvl="0" marL="457200" rtl="0" algn="l">
              <a:spcBef>
                <a:spcPts val="0"/>
              </a:spcBef>
              <a:spcAft>
                <a:spcPts val="0"/>
              </a:spcAft>
              <a:buSzPts val="1300"/>
              <a:buChar char="●"/>
            </a:pPr>
            <a:r>
              <a:rPr lang="en"/>
              <a:t>Added algorithms slide</a:t>
            </a:r>
            <a:endParaRPr/>
          </a:p>
          <a:p>
            <a:pPr indent="-311150" lvl="0" marL="457200" rtl="0" algn="l">
              <a:spcBef>
                <a:spcPts val="0"/>
              </a:spcBef>
              <a:spcAft>
                <a:spcPts val="0"/>
              </a:spcAft>
              <a:buSzPts val="1300"/>
              <a:buChar char="●"/>
            </a:pPr>
            <a:r>
              <a:rPr lang="en"/>
              <a:t>Added full project backlog</a:t>
            </a:r>
            <a:endParaRPr/>
          </a:p>
          <a:p>
            <a:pPr indent="-311150" lvl="0" marL="457200" rtl="0" algn="l">
              <a:spcBef>
                <a:spcPts val="0"/>
              </a:spcBef>
              <a:spcAft>
                <a:spcPts val="0"/>
              </a:spcAft>
              <a:buSzPts val="1300"/>
              <a:buChar char="●"/>
            </a:pPr>
            <a:r>
              <a:rPr lang="en"/>
              <a:t>Deleted market analysis slide, as it was </a:t>
            </a:r>
            <a:r>
              <a:rPr lang="en"/>
              <a:t>unneeded</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Slides with changes have this icon: </a:t>
            </a:r>
            <a:endParaRPr/>
          </a:p>
        </p:txBody>
      </p:sp>
      <p:sp>
        <p:nvSpPr>
          <p:cNvPr id="183" name="Google Shape;183;p18"/>
          <p:cNvSpPr/>
          <p:nvPr/>
        </p:nvSpPr>
        <p:spPr>
          <a:xfrm>
            <a:off x="3931975" y="33001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89" name="Google Shape;18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latin typeface="Montserrat"/>
                <a:ea typeface="Montserrat"/>
                <a:cs typeface="Montserrat"/>
                <a:sym typeface="Montserrat"/>
              </a:rPr>
              <a:t>Recommendation systems are incredibly important to how users find new products, information and suggestions. These systems are great but can have biases in what they recommend. This is especially prevalent in the book industry where recommendation systems tend to </a:t>
            </a:r>
            <a:r>
              <a:rPr lang="en" sz="1100">
                <a:latin typeface="Montserrat"/>
                <a:ea typeface="Montserrat"/>
                <a:cs typeface="Montserrat"/>
                <a:sym typeface="Montserrat"/>
              </a:rPr>
              <a:t>prioritize</a:t>
            </a:r>
            <a:r>
              <a:rPr lang="en" sz="1100">
                <a:latin typeface="Montserrat"/>
                <a:ea typeface="Montserrat"/>
                <a:cs typeface="Montserrat"/>
                <a:sym typeface="Montserrat"/>
              </a:rPr>
              <a:t> white authors and authors that are more popular, this leads to people getting a less diverse set of recommendations instead of truly discovering things that are different that they might like.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It’s important for people to get information from a variety of different voices with different experiences than their own, unfortunately most recommendation systems limit </a:t>
            </a:r>
            <a:r>
              <a:rPr lang="en" sz="1100">
                <a:latin typeface="Montserrat"/>
                <a:ea typeface="Montserrat"/>
                <a:cs typeface="Montserrat"/>
                <a:sym typeface="Montserrat"/>
              </a:rPr>
              <a:t>exposure</a:t>
            </a:r>
            <a:r>
              <a:rPr lang="en" sz="1100">
                <a:latin typeface="Montserrat"/>
                <a:ea typeface="Montserrat"/>
                <a:cs typeface="Montserrat"/>
                <a:sym typeface="Montserrat"/>
              </a:rPr>
              <a:t> to different perspectives.</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We intend to research and develop a way for readers to find new authors that are under the radar and authors that have different life experiences. The application will combine this recommendation system with an e-commerce site where the user can purchase the books that are recommended. </a:t>
            </a:r>
            <a:endParaRPr sz="1100">
              <a:latin typeface="Montserrat"/>
              <a:ea typeface="Montserrat"/>
              <a:cs typeface="Montserrat"/>
              <a:sym typeface="Montserrat"/>
            </a:endParaRPr>
          </a:p>
          <a:p>
            <a:pPr indent="0" lvl="0" marL="0" rtl="0" algn="l">
              <a:lnSpc>
                <a:spcPct val="95000"/>
              </a:lnSpc>
              <a:spcBef>
                <a:spcPts val="0"/>
              </a:spcBef>
              <a:spcAft>
                <a:spcPts val="120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3798900" cy="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pic>
        <p:nvPicPr>
          <p:cNvPr id="195" name="Google Shape;195;p20"/>
          <p:cNvPicPr preferRelativeResize="0"/>
          <p:nvPr/>
        </p:nvPicPr>
        <p:blipFill>
          <a:blip r:embed="rId3">
            <a:alphaModFix/>
          </a:blip>
          <a:stretch>
            <a:fillRect/>
          </a:stretch>
        </p:blipFill>
        <p:spPr>
          <a:xfrm>
            <a:off x="2638726" y="1027639"/>
            <a:ext cx="3798901" cy="3775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